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5"/>
  </p:notesMasterIdLst>
  <p:sldIdLst>
    <p:sldId id="1632" r:id="rId3"/>
    <p:sldId id="163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BB489B-7C7D-31D0-D2AA-012055FE25FF}" name="Tomas Quintana" initials="TQ" userId="S::tquintana@ifc.org::3ac33113-f076-47ea-961c-28a7aaf61d51" providerId="AD"/>
  <p188:author id="{7A9AD6A7-1F63-D88B-D25C-6B157436689B}" name="Akintunde Ogunmodede" initials="AO" userId="S::aogunmodede@ifc.org::70e0bc3b-8a27-4bb2-a8fa-1e07e4a5ef7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a Gutierrez Delgado" initials="CGD" lastIdx="9" clrIdx="0">
    <p:extLst>
      <p:ext uri="{19B8F6BF-5375-455C-9EA6-DF929625EA0E}">
        <p15:presenceInfo xmlns:p15="http://schemas.microsoft.com/office/powerpoint/2012/main" userId="S::CGutierrezdelgad@ifc.org::843e48e0-6e2a-4a88-88cc-10d56e37f6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B4D30-EB04-4CE1-AF6F-4397FADDCEF0}" v="13" dt="2024-02-09T21:41:22.2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4B39E-9862-4E2A-B747-FF3053B61916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828F-82B7-4B11-9554-E6C1DFB7A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8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AEB45-8F9E-4622-81D0-2635D2F1CE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35EAB-8172-4A9F-9F8C-959B8F689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BFB86-CE76-4183-AEE8-8402B3170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DF11B-9C3F-402E-896D-0794B9AA7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6DCD4-2BF4-469A-AC5F-FA6C5000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0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CB588-7084-41E9-8E58-3478E10E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C6229-2720-4EB4-AF23-BE416289F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6EE19-5732-4A5D-81E6-AFDD33B0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3B73F-73C7-4707-9694-CFBEE9201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EF2AC-AC09-4F14-8B82-78DEE02B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5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8DD05-CFF0-441C-9512-FD077FC73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CA3475-A2D1-4C4B-9298-7BCE7B2875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085E9-2334-4DCE-80A6-810F4506D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3799F-A05C-4514-9D15-EF9A9BCB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0113D-C128-4019-A240-05E2C7F09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52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340854" y="6074381"/>
            <a:ext cx="8478151" cy="430888"/>
          </a:xfrm>
          <a:prstGeom prst="rect">
            <a:avLst/>
          </a:prstGeom>
        </p:spPr>
        <p:txBody>
          <a:bodyPr anchor="t"/>
          <a:lstStyle>
            <a:lvl1pPr defTabSz="913520">
              <a:tabLst>
                <a:tab pos="266700" algn="l"/>
              </a:tabLst>
              <a:defRPr sz="28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 lIns="45719" tIns="45719" rIns="45719" bIns="45719"/>
          <a:lstStyle>
            <a:lvl1pPr algn="r">
              <a:defRPr sz="1200" b="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892361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58" descr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672" y="145324"/>
            <a:ext cx="1783081" cy="438914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xfrm>
            <a:off x="223053" y="190558"/>
            <a:ext cx="8900160" cy="402337"/>
          </a:xfrm>
          <a:prstGeom prst="rect">
            <a:avLst/>
          </a:prstGeom>
        </p:spPr>
        <p:txBody>
          <a:bodyPr anchor="ctr"/>
          <a:lstStyle>
            <a:lvl1pPr defTabSz="913520">
              <a:tabLst>
                <a:tab pos="266700" algn="l"/>
              </a:tabLst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6" name="Straight Connector 8"/>
          <p:cNvSpPr/>
          <p:nvPr/>
        </p:nvSpPr>
        <p:spPr>
          <a:xfrm>
            <a:off x="234138" y="650385"/>
            <a:ext cx="11740898" cy="1"/>
          </a:xfrm>
          <a:prstGeom prst="line">
            <a:avLst/>
          </a:prstGeom>
          <a:ln w="19050">
            <a:solidFill>
              <a:schemeClr val="accent4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56511" y="23660"/>
            <a:ext cx="264001" cy="137072"/>
          </a:xfrm>
          <a:prstGeom prst="rect">
            <a:avLst/>
          </a:prstGeom>
          <a:solidFill>
            <a:schemeClr val="accent4"/>
          </a:solidFill>
        </p:spPr>
        <p:txBody>
          <a:bodyPr wrap="square"/>
          <a:lstStyle>
            <a:lvl1pPr>
              <a:defRPr sz="1000" b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966872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58" descr="Picture 5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672" y="145324"/>
            <a:ext cx="1783081" cy="438914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371623" y="2522767"/>
            <a:ext cx="5801189" cy="954108"/>
          </a:xfrm>
          <a:prstGeom prst="rect">
            <a:avLst/>
          </a:prstGeom>
        </p:spPr>
        <p:txBody>
          <a:bodyPr/>
          <a:lstStyle>
            <a:lvl1pPr defTabSz="913520">
              <a:lnSpc>
                <a:spcPct val="100000"/>
              </a:lnSpc>
              <a:spcBef>
                <a:spcPts val="0"/>
              </a:spcBef>
              <a:defRPr sz="1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145255" indent="-144066" defTabSz="913520">
              <a:lnSpc>
                <a:spcPct val="100000"/>
              </a:lnSpc>
              <a:spcBef>
                <a:spcPts val="0"/>
              </a:spcBef>
              <a:buSzPct val="125000"/>
              <a:buChar char="▪"/>
              <a:defRPr sz="1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342900" indent="-198881" defTabSz="913520">
              <a:lnSpc>
                <a:spcPct val="100000"/>
              </a:lnSpc>
              <a:spcBef>
                <a:spcPts val="0"/>
              </a:spcBef>
              <a:buSzPct val="120000"/>
              <a:buChar char="–"/>
              <a:defRPr sz="1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459486" indent="-116586" defTabSz="913520">
              <a:lnSpc>
                <a:spcPct val="100000"/>
              </a:lnSpc>
              <a:spcBef>
                <a:spcPts val="0"/>
              </a:spcBef>
              <a:buSzPct val="120000"/>
              <a:buChar char="▫"/>
              <a:defRPr sz="1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562355" indent="-96012" defTabSz="913520">
              <a:lnSpc>
                <a:spcPct val="100000"/>
              </a:lnSpc>
              <a:spcBef>
                <a:spcPts val="0"/>
              </a:spcBef>
              <a:buSzPct val="89000"/>
              <a:buChar char="-"/>
              <a:defRPr sz="1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Title Text"/>
          <p:cNvSpPr txBox="1">
            <a:spLocks noGrp="1"/>
          </p:cNvSpPr>
          <p:nvPr>
            <p:ph type="title"/>
          </p:nvPr>
        </p:nvSpPr>
        <p:spPr>
          <a:xfrm>
            <a:off x="223054" y="190558"/>
            <a:ext cx="8900161" cy="402337"/>
          </a:xfrm>
          <a:prstGeom prst="rect">
            <a:avLst/>
          </a:prstGeom>
        </p:spPr>
        <p:txBody>
          <a:bodyPr anchor="ctr"/>
          <a:lstStyle>
            <a:lvl1pPr defTabSz="913520">
              <a:tabLst>
                <a:tab pos="266700" algn="l"/>
              </a:tabLst>
              <a:defRPr sz="24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7" name="Straight Connector 7"/>
          <p:cNvSpPr/>
          <p:nvPr/>
        </p:nvSpPr>
        <p:spPr>
          <a:xfrm>
            <a:off x="234138" y="650385"/>
            <a:ext cx="11740898" cy="1"/>
          </a:xfrm>
          <a:prstGeom prst="line">
            <a:avLst/>
          </a:prstGeom>
          <a:ln w="19050">
            <a:solidFill>
              <a:schemeClr val="accent4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67611" y="36360"/>
            <a:ext cx="264001" cy="137072"/>
          </a:xfrm>
          <a:prstGeom prst="rect">
            <a:avLst/>
          </a:prstGeom>
          <a:solidFill>
            <a:schemeClr val="accent4"/>
          </a:solidFill>
        </p:spPr>
        <p:txBody>
          <a:bodyPr wrap="square"/>
          <a:lstStyle>
            <a:lvl1pPr>
              <a:defRPr sz="1000" b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767999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9867323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Full Page with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10"/>
          <p:cNvGrpSpPr/>
          <p:nvPr/>
        </p:nvGrpSpPr>
        <p:grpSpPr>
          <a:xfrm>
            <a:off x="-2" y="686551"/>
            <a:ext cx="12192003" cy="815021"/>
            <a:chOff x="0" y="0"/>
            <a:chExt cx="12192001" cy="815020"/>
          </a:xfrm>
        </p:grpSpPr>
        <p:sp>
          <p:nvSpPr>
            <p:cNvPr id="54" name="Rectangle 11"/>
            <p:cNvSpPr/>
            <p:nvPr/>
          </p:nvSpPr>
          <p:spPr>
            <a:xfrm>
              <a:off x="-1" y="-1"/>
              <a:ext cx="12192003" cy="815022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2F2F2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3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5" name="AutoShape 249"/>
            <p:cNvSpPr/>
            <p:nvPr/>
          </p:nvSpPr>
          <p:spPr>
            <a:xfrm>
              <a:off x="-1" y="0"/>
              <a:ext cx="12192003" cy="1"/>
            </a:xfrm>
            <a:prstGeom prst="line">
              <a:avLst/>
            </a:prstGeom>
            <a:noFill/>
            <a:ln w="9525" cap="flat">
              <a:solidFill>
                <a:srgbClr val="0070A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615929" y="177800"/>
            <a:ext cx="10762207" cy="34219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idx="1"/>
          </p:nvPr>
        </p:nvSpPr>
        <p:spPr>
          <a:xfrm>
            <a:off x="615951" y="914400"/>
            <a:ext cx="10763250" cy="51469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</a:lvl1pPr>
            <a:lvl2pPr>
              <a:lnSpc>
                <a:spcPct val="150000"/>
              </a:lnSpc>
              <a:spcBef>
                <a:spcPts val="1800"/>
              </a:spcBef>
            </a:lvl2pPr>
            <a:lvl3pPr>
              <a:lnSpc>
                <a:spcPct val="150000"/>
              </a:lnSpc>
              <a:spcBef>
                <a:spcPts val="1800"/>
              </a:spcBef>
            </a:lvl3pPr>
            <a:lvl4pPr>
              <a:lnSpc>
                <a:spcPct val="150000"/>
              </a:lnSpc>
              <a:spcBef>
                <a:spcPts val="1800"/>
              </a:spcBef>
            </a:lvl4pPr>
            <a:lvl5pPr>
              <a:lnSpc>
                <a:spcPct val="150000"/>
              </a:lnSpc>
              <a:spcBef>
                <a:spcPts val="1800"/>
              </a:spcBef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0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600946" y="235303"/>
            <a:ext cx="3151038" cy="34219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 sz="1800" b="0">
                <a:solidFill>
                  <a:schemeClr val="accent3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746019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10"/>
          <p:cNvGrpSpPr/>
          <p:nvPr/>
        </p:nvGrpSpPr>
        <p:grpSpPr>
          <a:xfrm>
            <a:off x="-2" y="686551"/>
            <a:ext cx="12192003" cy="815021"/>
            <a:chOff x="0" y="0"/>
            <a:chExt cx="12192001" cy="815020"/>
          </a:xfrm>
        </p:grpSpPr>
        <p:sp>
          <p:nvSpPr>
            <p:cNvPr id="67" name="Rectangle 11"/>
            <p:cNvSpPr/>
            <p:nvPr/>
          </p:nvSpPr>
          <p:spPr>
            <a:xfrm>
              <a:off x="-1" y="-1"/>
              <a:ext cx="12192003" cy="815022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2F2F2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3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" name="AutoShape 249"/>
            <p:cNvSpPr/>
            <p:nvPr/>
          </p:nvSpPr>
          <p:spPr>
            <a:xfrm>
              <a:off x="-1" y="0"/>
              <a:ext cx="12192003" cy="1"/>
            </a:xfrm>
            <a:prstGeom prst="line">
              <a:avLst/>
            </a:prstGeom>
            <a:noFill/>
            <a:ln w="9525" cap="flat">
              <a:solidFill>
                <a:srgbClr val="0070A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xfrm>
            <a:off x="619125" y="177800"/>
            <a:ext cx="10670117" cy="33655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xfrm>
            <a:off x="619123" y="914406"/>
            <a:ext cx="10692633" cy="5172071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defRPr b="0">
                <a:solidFill>
                  <a:srgbClr val="595959"/>
                </a:solidFill>
              </a:defRPr>
            </a:lvl1pPr>
            <a:lvl2pPr>
              <a:lnSpc>
                <a:spcPct val="150000"/>
              </a:lnSpc>
              <a:spcBef>
                <a:spcPts val="1800"/>
              </a:spcBef>
              <a:defRPr b="0">
                <a:solidFill>
                  <a:srgbClr val="595959"/>
                </a:solidFill>
              </a:defRPr>
            </a:lvl2pPr>
            <a:lvl3pPr marL="174625" indent="-174625">
              <a:lnSpc>
                <a:spcPct val="150000"/>
              </a:lnSpc>
              <a:spcBef>
                <a:spcPts val="1800"/>
              </a:spcBef>
              <a:defRPr b="0">
                <a:solidFill>
                  <a:srgbClr val="595959"/>
                </a:solidFill>
              </a:defRPr>
            </a:lvl3pPr>
            <a:lvl4pPr>
              <a:lnSpc>
                <a:spcPct val="150000"/>
              </a:lnSpc>
              <a:spcBef>
                <a:spcPts val="1800"/>
              </a:spcBef>
              <a:defRPr b="0">
                <a:solidFill>
                  <a:srgbClr val="595959"/>
                </a:solidFill>
              </a:defRPr>
            </a:lvl4pPr>
            <a:lvl5pPr>
              <a:lnSpc>
                <a:spcPct val="150000"/>
              </a:lnSpc>
              <a:spcBef>
                <a:spcPts val="1800"/>
              </a:spcBef>
              <a:defRPr b="0">
                <a:solidFill>
                  <a:srgbClr val="59595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71469" y="6604697"/>
            <a:ext cx="168090" cy="14783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5743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8"/>
          <p:cNvGrpSpPr/>
          <p:nvPr/>
        </p:nvGrpSpPr>
        <p:grpSpPr>
          <a:xfrm>
            <a:off x="9787003" y="-9056"/>
            <a:ext cx="2404998" cy="697579"/>
            <a:chOff x="0" y="0"/>
            <a:chExt cx="2404997" cy="697577"/>
          </a:xfrm>
        </p:grpSpPr>
        <p:sp>
          <p:nvSpPr>
            <p:cNvPr id="89" name="Parallelogram 12"/>
            <p:cNvSpPr/>
            <p:nvPr/>
          </p:nvSpPr>
          <p:spPr>
            <a:xfrm>
              <a:off x="-1" y="2087"/>
              <a:ext cx="2404999" cy="695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3381" y="0"/>
                  </a:lnTo>
                  <a:lnTo>
                    <a:pt x="21600" y="0"/>
                  </a:lnTo>
                  <a:lnTo>
                    <a:pt x="18219" y="21600"/>
                  </a:lnTo>
                  <a:close/>
                </a:path>
              </a:pathLst>
            </a:custGeom>
            <a:solidFill>
              <a:srgbClr val="00ADE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900"/>
                </a:spcBef>
                <a:defRPr sz="1300">
                  <a:solidFill>
                    <a:srgbClr val="021F43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endParaRPr/>
            </a:p>
          </p:txBody>
        </p:sp>
        <p:sp>
          <p:nvSpPr>
            <p:cNvPr id="90" name="Rectangle 14"/>
            <p:cNvSpPr/>
            <p:nvPr/>
          </p:nvSpPr>
          <p:spPr>
            <a:xfrm>
              <a:off x="962415" y="0"/>
              <a:ext cx="1442583" cy="697578"/>
            </a:xfrm>
            <a:prstGeom prst="rect">
              <a:avLst/>
            </a:prstGeom>
            <a:solidFill>
              <a:srgbClr val="00ADE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900"/>
                </a:spcBef>
                <a:defRPr sz="1300">
                  <a:solidFill>
                    <a:srgbClr val="021F43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endParaRPr/>
            </a:p>
          </p:txBody>
        </p:sp>
      </p:grpSp>
      <p:grpSp>
        <p:nvGrpSpPr>
          <p:cNvPr id="94" name="Group 10"/>
          <p:cNvGrpSpPr/>
          <p:nvPr/>
        </p:nvGrpSpPr>
        <p:grpSpPr>
          <a:xfrm>
            <a:off x="-6303" y="-2386"/>
            <a:ext cx="10073201" cy="695492"/>
            <a:chOff x="0" y="0"/>
            <a:chExt cx="10073199" cy="695491"/>
          </a:xfrm>
        </p:grpSpPr>
        <p:sp>
          <p:nvSpPr>
            <p:cNvPr id="92" name="Parallelogram 5"/>
            <p:cNvSpPr/>
            <p:nvPr/>
          </p:nvSpPr>
          <p:spPr>
            <a:xfrm>
              <a:off x="661830" y="0"/>
              <a:ext cx="9411370" cy="695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864" y="0"/>
                  </a:lnTo>
                  <a:lnTo>
                    <a:pt x="21600" y="0"/>
                  </a:lnTo>
                  <a:lnTo>
                    <a:pt x="20736" y="21600"/>
                  </a:lnTo>
                  <a:close/>
                </a:path>
              </a:pathLst>
            </a:custGeom>
            <a:gradFill flip="none" rotWithShape="1">
              <a:gsLst>
                <a:gs pos="44000">
                  <a:srgbClr val="021F43"/>
                </a:gs>
                <a:gs pos="100000">
                  <a:srgbClr val="00ADE4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900"/>
                </a:spcBef>
                <a:defRPr sz="1300">
                  <a:solidFill>
                    <a:srgbClr val="021F43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endParaRPr/>
            </a:p>
          </p:txBody>
        </p:sp>
        <p:sp>
          <p:nvSpPr>
            <p:cNvPr id="93" name="Rectangle 6"/>
            <p:cNvSpPr/>
            <p:nvPr/>
          </p:nvSpPr>
          <p:spPr>
            <a:xfrm>
              <a:off x="0" y="0"/>
              <a:ext cx="1164920" cy="695492"/>
            </a:xfrm>
            <a:prstGeom prst="rect">
              <a:avLst/>
            </a:prstGeom>
            <a:solidFill>
              <a:srgbClr val="021F4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spcBef>
                  <a:spcPts val="900"/>
                </a:spcBef>
                <a:defRPr sz="1300">
                  <a:solidFill>
                    <a:srgbClr val="021F43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pPr>
              <a:endParaRPr/>
            </a:p>
          </p:txBody>
        </p:sp>
      </p:grpSp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0" y="-2382"/>
            <a:ext cx="10012471" cy="695491"/>
          </a:xfrm>
          <a:prstGeom prst="rect">
            <a:avLst/>
          </a:prstGeom>
        </p:spPr>
        <p:txBody>
          <a:bodyPr lIns="91439" tIns="91439" rIns="91439" bIns="91439" anchor="ctr"/>
          <a:lstStyle>
            <a:lvl1pPr>
              <a:defRPr sz="1800">
                <a:solidFill>
                  <a:srgbClr val="FFFFFF"/>
                </a:solidFill>
                <a:effectLst>
                  <a:outerShdw blurRad="50800" dist="38100" dir="10800000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576158" y="823946"/>
            <a:ext cx="11039683" cy="5543452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1800"/>
              </a:spcBef>
              <a:defRPr sz="2200" b="0">
                <a:solidFill>
                  <a:srgbClr val="41475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349250" indent="-349250">
              <a:lnSpc>
                <a:spcPct val="150000"/>
              </a:lnSpc>
              <a:spcBef>
                <a:spcPts val="1800"/>
              </a:spcBef>
              <a:defRPr sz="2200" b="0">
                <a:solidFill>
                  <a:srgbClr val="41475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349250" indent="-349250">
              <a:lnSpc>
                <a:spcPct val="150000"/>
              </a:lnSpc>
              <a:spcBef>
                <a:spcPts val="1800"/>
              </a:spcBef>
              <a:defRPr sz="2200" b="0">
                <a:solidFill>
                  <a:srgbClr val="41475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895350" indent="-349250">
              <a:lnSpc>
                <a:spcPct val="150000"/>
              </a:lnSpc>
              <a:spcBef>
                <a:spcPts val="1800"/>
              </a:spcBef>
              <a:defRPr sz="2200" b="0">
                <a:solidFill>
                  <a:srgbClr val="41475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1260475" indent="-349250">
              <a:lnSpc>
                <a:spcPct val="150000"/>
              </a:lnSpc>
              <a:spcBef>
                <a:spcPts val="1800"/>
              </a:spcBef>
              <a:defRPr sz="2200" b="0">
                <a:solidFill>
                  <a:srgbClr val="414752"/>
                </a:solidFill>
                <a:latin typeface="Garamond"/>
                <a:ea typeface="Garamond"/>
                <a:cs typeface="Garamond"/>
                <a:sym typeface="Garamond"/>
              </a:defRPr>
            </a:lvl5pPr>
          </a:lstStyle>
          <a:p>
            <a:r>
              <a:t>Paragraph content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696403" y="6455838"/>
            <a:ext cx="342266" cy="332741"/>
          </a:xfrm>
          <a:prstGeom prst="rect">
            <a:avLst/>
          </a:prstGeom>
        </p:spPr>
        <p:txBody>
          <a:bodyPr lIns="45719" tIns="45719" rIns="45719" bIns="45719" anchor="t"/>
          <a:lstStyle>
            <a:lvl1pPr algn="l">
              <a:defRPr sz="1600">
                <a:solidFill>
                  <a:srgbClr val="021F43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8" name="Picture 9" descr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3078" y="98153"/>
            <a:ext cx="1920070" cy="494418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traight Connector 7"/>
          <p:cNvSpPr/>
          <p:nvPr/>
        </p:nvSpPr>
        <p:spPr>
          <a:xfrm>
            <a:off x="0" y="6858000"/>
            <a:ext cx="12192000" cy="0"/>
          </a:xfrm>
          <a:prstGeom prst="line">
            <a:avLst/>
          </a:prstGeom>
          <a:ln w="38100">
            <a:solidFill>
              <a:srgbClr val="016694"/>
            </a:solidFill>
          </a:ln>
        </p:spPr>
        <p:txBody>
          <a:bodyPr lIns="45719" rIns="45719"/>
          <a:lstStyle/>
          <a:p>
            <a:pPr>
              <a:defRPr b="1">
                <a:solidFill>
                  <a:srgbClr val="021F43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753279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Picture 9" descr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6400800"/>
            <a:ext cx="1905000" cy="261194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Rectangle 10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ln w="63500">
            <a:solidFill>
              <a:srgbClr val="125687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8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1505244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Title Text"/>
          <p:cNvSpPr txBox="1"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ctr">
              <a:defRPr sz="44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797692" y="6342677"/>
            <a:ext cx="413108" cy="392471"/>
          </a:xfrm>
          <a:prstGeom prst="rect">
            <a:avLst/>
          </a:prstGeom>
        </p:spPr>
        <p:txBody>
          <a:bodyPr lIns="45719" tIns="45719" rIns="45719" bIns="45719"/>
          <a:lstStyle>
            <a:lvl1pPr algn="r">
              <a:defRPr sz="2400" b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38263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E5D9-D76D-4BC2-A9F8-EC890E3AF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A0883-18A3-43DB-A902-B198ECB2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2059E-F1D3-4BE4-94BF-906462B20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C79DE-AA36-4DFD-89E9-157EE6DB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7221-D1C3-4FDE-8262-4FF8DE89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17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9" descr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6400798"/>
            <a:ext cx="1616240" cy="285262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Rectangle 10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ln w="63500">
            <a:solidFill>
              <a:srgbClr val="125687"/>
            </a:solidFill>
          </a:ln>
        </p:spPr>
        <p:txBody>
          <a:bodyPr lIns="45719" rIns="45719" anchor="ctr"/>
          <a:lstStyle/>
          <a:p>
            <a:pPr algn="ctr">
              <a:defRPr sz="18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9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150524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xfrm>
            <a:off x="1981200" y="0"/>
            <a:ext cx="8229600" cy="990600"/>
          </a:xfrm>
          <a:prstGeom prst="rect">
            <a:avLst/>
          </a:prstGeom>
        </p:spPr>
        <p:txBody>
          <a:bodyPr lIns="45719" tIns="45719" rIns="45719" bIns="45719" anchor="ctr"/>
          <a:lstStyle>
            <a:lvl1pPr algn="ctr">
              <a:defRPr sz="4400" b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21" name="Body Level One…"/>
          <p:cNvSpPr txBox="1">
            <a:spLocks noGrp="1"/>
          </p:cNvSpPr>
          <p:nvPr>
            <p:ph type="body" idx="1"/>
          </p:nvPr>
        </p:nvSpPr>
        <p:spPr>
          <a:xfrm>
            <a:off x="2819400" y="1143000"/>
            <a:ext cx="7848600" cy="4525963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lnSpc>
                <a:spcPct val="100000"/>
              </a:lnSpc>
              <a:spcBef>
                <a:spcPts val="700"/>
              </a:spcBef>
              <a:buClr>
                <a:srgbClr val="4F81BD"/>
              </a:buClr>
              <a:buSzPct val="100000"/>
              <a:buChar char="▪"/>
              <a:defRPr sz="3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783771" indent="-326571">
              <a:lnSpc>
                <a:spcPct val="100000"/>
              </a:lnSpc>
              <a:spcBef>
                <a:spcPts val="700"/>
              </a:spcBef>
              <a:buClr>
                <a:srgbClr val="4F81BD"/>
              </a:buClr>
              <a:buChar char="–"/>
              <a:defRPr sz="3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1219200" indent="-304800">
              <a:lnSpc>
                <a:spcPct val="100000"/>
              </a:lnSpc>
              <a:spcBef>
                <a:spcPts val="700"/>
              </a:spcBef>
              <a:buClr>
                <a:srgbClr val="4F81BD"/>
              </a:buClr>
              <a:defRPr sz="3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1737360" indent="-365760">
              <a:lnSpc>
                <a:spcPct val="100000"/>
              </a:lnSpc>
              <a:spcBef>
                <a:spcPts val="700"/>
              </a:spcBef>
              <a:buClr>
                <a:srgbClr val="4F81BD"/>
              </a:buClr>
              <a:buChar char="–"/>
              <a:defRPr sz="3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2194560" indent="-365760">
              <a:lnSpc>
                <a:spcPct val="100000"/>
              </a:lnSpc>
              <a:spcBef>
                <a:spcPts val="700"/>
              </a:spcBef>
              <a:buClr>
                <a:srgbClr val="4F81BD"/>
              </a:buClr>
              <a:buChar char="»"/>
              <a:defRPr sz="3200" b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849187" y="6368821"/>
            <a:ext cx="361614" cy="340183"/>
          </a:xfrm>
          <a:prstGeom prst="rect">
            <a:avLst/>
          </a:prstGeom>
        </p:spPr>
        <p:txBody>
          <a:bodyPr lIns="45719" tIns="45719" rIns="45719" bIns="45719"/>
          <a:lstStyle>
            <a:lvl1pPr algn="r">
              <a:defRPr sz="2000" b="0">
                <a:solidFill>
                  <a:schemeClr val="accent3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995440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9" descr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8839" y="6260508"/>
            <a:ext cx="1793684" cy="456856"/>
          </a:xfrm>
          <a:prstGeom prst="rect">
            <a:avLst/>
          </a:prstGeom>
          <a:ln w="12700">
            <a:miter lim="400000"/>
          </a:ln>
        </p:spPr>
      </p:pic>
      <p:sp>
        <p:nvSpPr>
          <p:cNvPr id="130" name="Rectangle 9"/>
          <p:cNvSpPr/>
          <p:nvPr/>
        </p:nvSpPr>
        <p:spPr>
          <a:xfrm>
            <a:off x="0" y="1100137"/>
            <a:ext cx="12192000" cy="176213"/>
          </a:xfrm>
          <a:prstGeom prst="rect">
            <a:avLst/>
          </a:prstGeom>
          <a:solidFill>
            <a:srgbClr val="139AF0"/>
          </a:solidFill>
          <a:ln w="12700">
            <a:miter lim="400000"/>
          </a:ln>
        </p:spPr>
        <p:txBody>
          <a:bodyPr lIns="45719" rIns="45719"/>
          <a:lstStyle/>
          <a:p>
            <a:pPr>
              <a:spcBef>
                <a:spcPts val="900"/>
              </a:spcBef>
              <a:defRPr sz="130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endParaRPr/>
          </a:p>
        </p:txBody>
      </p:sp>
      <p:sp>
        <p:nvSpPr>
          <p:cNvPr id="131" name="Title Text"/>
          <p:cNvSpPr txBox="1">
            <a:spLocks noGrp="1"/>
          </p:cNvSpPr>
          <p:nvPr>
            <p:ph type="title"/>
          </p:nvPr>
        </p:nvSpPr>
        <p:spPr>
          <a:xfrm>
            <a:off x="717551" y="301627"/>
            <a:ext cx="10750550" cy="756708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21F43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32" name="Body Level One…"/>
          <p:cNvSpPr txBox="1">
            <a:spLocks noGrp="1"/>
          </p:cNvSpPr>
          <p:nvPr>
            <p:ph type="body" idx="1"/>
          </p:nvPr>
        </p:nvSpPr>
        <p:spPr>
          <a:xfrm>
            <a:off x="717551" y="1598612"/>
            <a:ext cx="10750550" cy="461380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394700" algn="r"/>
              </a:tabLst>
              <a:defRPr sz="2200" b="0">
                <a:solidFill>
                  <a:srgbClr val="595959"/>
                </a:solidFill>
              </a:defRPr>
            </a:lvl1pPr>
            <a:lvl2pPr marL="349250" indent="-349250">
              <a:lnSpc>
                <a:spcPct val="100000"/>
              </a:lnSpc>
              <a:spcBef>
                <a:spcPts val="2400"/>
              </a:spcBef>
              <a:tabLst>
                <a:tab pos="8394700" algn="r"/>
              </a:tabLst>
              <a:defRPr sz="2200" b="0">
                <a:solidFill>
                  <a:srgbClr val="595959"/>
                </a:solidFill>
              </a:defRPr>
            </a:lvl2pPr>
            <a:lvl3pPr marL="349250" indent="-349250">
              <a:lnSpc>
                <a:spcPct val="100000"/>
              </a:lnSpc>
              <a:spcBef>
                <a:spcPts val="2400"/>
              </a:spcBef>
              <a:tabLst>
                <a:tab pos="8394700" algn="r"/>
              </a:tabLst>
              <a:defRPr sz="2200" b="0">
                <a:solidFill>
                  <a:srgbClr val="595959"/>
                </a:solidFill>
              </a:defRPr>
            </a:lvl3pPr>
            <a:lvl4pPr marL="895350" indent="-349250">
              <a:lnSpc>
                <a:spcPct val="100000"/>
              </a:lnSpc>
              <a:spcBef>
                <a:spcPts val="2400"/>
              </a:spcBef>
              <a:tabLst>
                <a:tab pos="8394700" algn="r"/>
              </a:tabLst>
              <a:defRPr sz="2200" b="0">
                <a:solidFill>
                  <a:srgbClr val="595959"/>
                </a:solidFill>
              </a:defRPr>
            </a:lvl4pPr>
            <a:lvl5pPr marL="1260475" indent="-349250">
              <a:lnSpc>
                <a:spcPct val="100000"/>
              </a:lnSpc>
              <a:spcBef>
                <a:spcPts val="2400"/>
              </a:spcBef>
              <a:tabLst>
                <a:tab pos="8394700" algn="r"/>
              </a:tabLst>
              <a:defRPr sz="2200" b="0">
                <a:solidFill>
                  <a:srgbClr val="59595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76251" y="6455474"/>
            <a:ext cx="168089" cy="147830"/>
          </a:xfrm>
          <a:prstGeom prst="rect">
            <a:avLst/>
          </a:prstGeom>
        </p:spPr>
        <p:txBody>
          <a:bodyPr/>
          <a:lstStyle>
            <a:lvl1pPr algn="l">
              <a:defRPr b="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218927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ite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itle 329"/>
          <p:cNvSpPr>
            <a:spLocks noGrp="1"/>
          </p:cNvSpPr>
          <p:nvPr>
            <p:ph type="title" hasCustomPrompt="1"/>
          </p:nvPr>
        </p:nvSpPr>
        <p:spPr>
          <a:xfrm>
            <a:off x="1196032" y="1677818"/>
            <a:ext cx="9295741" cy="1822161"/>
          </a:xfrm>
        </p:spPr>
        <p:txBody>
          <a:bodyPr lIns="0" tIns="0" rIns="0" bIns="0"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25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Up to Three Lines at this size</a:t>
            </a:r>
          </a:p>
        </p:txBody>
      </p:sp>
    </p:spTree>
    <p:extLst>
      <p:ext uri="{BB962C8B-B14F-4D97-AF65-F5344CB8AC3E}">
        <p14:creationId xmlns:p14="http://schemas.microsoft.com/office/powerpoint/2010/main" val="1034212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1A68C-8092-45C2-BA08-AE0B61A5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3D8D3-83D1-448D-A755-AE44460CA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FC1AC-DB22-4E46-A17F-4C210888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B26E6-3145-42F4-A8E0-625E12001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B735D-85CA-40C3-81D3-D13142F06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9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FD625-1808-4902-8FE3-C1697EFF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4E1B-759D-47E3-AF74-70C8D13E4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70CF8-2ADA-4F52-8364-75DA30AE1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B6355-0838-4AFB-8B57-EB5F80001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76070-7F23-4D07-ADC2-8641487B4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942B4-9351-4B9A-9DAB-3E8EC4835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5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8E1DE-B2CB-4A56-A668-BAA54A16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28E91-C97A-477A-90DE-3834C0A6F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1AF43-5DF7-49B5-9A51-BB5CC5433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C24C4B-3CE5-4E50-9D52-60C5B428EA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044A59-7DF8-4926-A6F8-DAA70D431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A1071E-FDC0-42E6-A894-0C98994A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B0D7DD-5D5E-4DE0-AB3E-E06C840E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B37E5-E694-4D9B-8B01-DE1D9377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0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3AD70-EE7D-47A7-8CC7-065E97A96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E95098-7105-4869-AF04-EB30D58EE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64736-80B1-4A7F-A0E5-A8A7F567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3E3DBC-315E-4422-9FCB-2CA1F222B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8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F6491A-DD7E-40EA-B791-5D06ED7A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810090-F8FE-4EAB-B9A1-16B5A7E11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0284F-2BD2-41A4-BB83-383253445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9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37E14-DF97-4DC5-B195-162AE9425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B507-EBCF-4AFD-A159-471A0666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8A8EE-7A2A-41C5-B196-26866A9D4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05B9D-07E1-475E-A5B9-1E4CC571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10167-E040-4880-B6C7-293D1E04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A96C1-6ED9-4F3C-995A-6F81E74A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4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9FD62-C181-4774-A25B-92EB12EAD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A4FCFF-5A72-4D54-8550-7F78617E9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C9CF5-E7B1-48D8-BAB6-83612D6F5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3507D-A0C0-4925-834F-F16512EAB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D64BB-EE41-4CDF-BB2E-36D6FCD6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5B230-C768-4EE6-BE61-99754188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C6854-C3AF-45AA-B245-FDC8013CE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8F7C4-9D38-45F0-B434-D5861F24E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BD046-5AED-447C-8234-DBDE2289D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A3B17-DB49-45EB-8A82-8FE968BD3D24}" type="datetimeFigureOut">
              <a:rPr lang="en-US" smtClean="0"/>
              <a:t>6/2/2024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6F92D-FB5F-4D62-BD8B-3FEF748D9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C1339-3641-4107-97AC-736869C8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BB6D9-4447-4E10-BD93-F300D2528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4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/>
          <p:nvPr/>
        </p:nvGrpSpPr>
        <p:grpSpPr>
          <a:xfrm>
            <a:off x="-2" y="686551"/>
            <a:ext cx="12192003" cy="815021"/>
            <a:chOff x="0" y="0"/>
            <a:chExt cx="12192001" cy="815020"/>
          </a:xfrm>
        </p:grpSpPr>
        <p:sp>
          <p:nvSpPr>
            <p:cNvPr id="2" name="Rectangle 11"/>
            <p:cNvSpPr/>
            <p:nvPr/>
          </p:nvSpPr>
          <p:spPr>
            <a:xfrm>
              <a:off x="-1" y="-1"/>
              <a:ext cx="12192003" cy="815022"/>
            </a:xfrm>
            <a:prstGeom prst="rect">
              <a:avLst/>
            </a:prstGeom>
            <a:gradFill flip="none" rotWithShape="1">
              <a:gsLst>
                <a:gs pos="0">
                  <a:srgbClr val="FFFFFF"/>
                </a:gs>
                <a:gs pos="100000">
                  <a:srgbClr val="F2F2F2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3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3" name="AutoShape 249"/>
            <p:cNvSpPr/>
            <p:nvPr/>
          </p:nvSpPr>
          <p:spPr>
            <a:xfrm>
              <a:off x="-1" y="0"/>
              <a:ext cx="12192003" cy="1"/>
            </a:xfrm>
            <a:prstGeom prst="line">
              <a:avLst/>
            </a:prstGeom>
            <a:noFill/>
            <a:ln w="9525" cap="flat">
              <a:solidFill>
                <a:srgbClr val="0070A2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5" name="Rectangle 1256"/>
          <p:cNvSpPr/>
          <p:nvPr/>
        </p:nvSpPr>
        <p:spPr>
          <a:xfrm>
            <a:off x="957792" y="545307"/>
            <a:ext cx="12701" cy="12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spcBef>
                <a:spcPts val="900"/>
              </a:spcBef>
              <a:defRPr sz="1300">
                <a:solidFill>
                  <a:srgbClr val="021F43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" name="Rectangle 1272"/>
          <p:cNvSpPr/>
          <p:nvPr/>
        </p:nvSpPr>
        <p:spPr>
          <a:xfrm>
            <a:off x="966258" y="524668"/>
            <a:ext cx="12701" cy="12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spcBef>
                <a:spcPts val="900"/>
              </a:spcBef>
              <a:defRPr sz="1300">
                <a:solidFill>
                  <a:srgbClr val="021F43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617679" y="163868"/>
            <a:ext cx="10711621" cy="358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19126" y="915990"/>
            <a:ext cx="10712450" cy="5145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79355" y="6604697"/>
            <a:ext cx="168090" cy="14783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ctr">
              <a:defRPr sz="1100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082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solidFill>
            <a:srgbClr val="03336E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1pPr>
      <a:lvl2pPr marL="285750" marR="0" indent="-285750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2pPr>
      <a:lvl3pPr marL="557783" marR="0" indent="-285750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3pPr>
      <a:lvl4pPr marL="831850" marR="0" indent="-285750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4pPr>
      <a:lvl5pPr marL="1196975" marR="0" indent="-285750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5pPr>
      <a:lvl6pPr marL="502919" marR="0" indent="-228600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•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6pPr>
      <a:lvl7pPr marL="2900362" marR="0" indent="-157162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»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7pPr>
      <a:lvl8pPr marL="3357562" marR="0" indent="-157162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»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8pPr>
      <a:lvl9pPr marL="3814762" marR="0" indent="-157162" algn="l" defTabSz="914400" rtl="0" latinLnBrk="0">
        <a:lnSpc>
          <a:spcPct val="130000"/>
        </a:lnSpc>
        <a:spcBef>
          <a:spcPts val="1200"/>
        </a:spcBef>
        <a:spcAft>
          <a:spcPts val="0"/>
        </a:spcAft>
        <a:buClrTx/>
        <a:buSzPct val="100000"/>
        <a:buFontTx/>
        <a:buChar char="»"/>
        <a:tabLst/>
        <a:defRPr sz="1100" b="1" i="0" u="none" strike="noStrike" cap="none" spc="0" baseline="0">
          <a:solidFill>
            <a:srgbClr val="139AF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66453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32909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99361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65816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332271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98726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6518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731635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00" b="1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SOnat\OneDrive%20-%20WBG\Desktop\Cover%20of%20the%20MEKONG%20Report.pdf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https://www.ifc.org/wps/wcm/connect/CORP_EXT_Content/IFC_External_Corporate_Site/Solution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8" descr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0"/>
            <a:ext cx="12200710" cy="5281027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Flowchart: Manual Input 6"/>
          <p:cNvSpPr/>
          <p:nvPr/>
        </p:nvSpPr>
        <p:spPr>
          <a:xfrm>
            <a:off x="8166" y="1300160"/>
            <a:ext cx="12192542" cy="55578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2" h="21600" extrusionOk="0">
                <a:moveTo>
                  <a:pt x="3" y="14526"/>
                </a:moveTo>
                <a:lnTo>
                  <a:pt x="21592" y="0"/>
                </a:lnTo>
                <a:lnTo>
                  <a:pt x="21592" y="21600"/>
                </a:lnTo>
                <a:lnTo>
                  <a:pt x="3" y="21600"/>
                </a:lnTo>
                <a:cubicBezTo>
                  <a:pt x="14" y="18451"/>
                  <a:pt x="-8" y="17675"/>
                  <a:pt x="3" y="14526"/>
                </a:cubicBezTo>
                <a:close/>
              </a:path>
            </a:pathLst>
          </a:cu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lIns="45719" rIns="45719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4" name="Isosceles Triangle 7"/>
          <p:cNvSpPr/>
          <p:nvPr/>
        </p:nvSpPr>
        <p:spPr>
          <a:xfrm rot="16200000">
            <a:off x="4898324" y="-443298"/>
            <a:ext cx="5553078" cy="9034273"/>
          </a:xfrm>
          <a:prstGeom prst="triangl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lIns="45719" rIns="45719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45" name="Title 1"/>
          <p:cNvSpPr txBox="1">
            <a:spLocks noGrp="1"/>
          </p:cNvSpPr>
          <p:nvPr>
            <p:ph type="title"/>
          </p:nvPr>
        </p:nvSpPr>
        <p:spPr>
          <a:xfrm>
            <a:off x="0" y="5906842"/>
            <a:ext cx="5395051" cy="53326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2000" b="0">
                <a:solidFill>
                  <a:srgbClr val="FFFFFF"/>
                </a:solidFill>
              </a:defRPr>
            </a:pPr>
            <a:r>
              <a:rPr lang="en-US" dirty="0"/>
              <a:t>February 22-23</a:t>
            </a:r>
            <a:r>
              <a:rPr lang="en-US"/>
              <a:t>, 2024</a:t>
            </a:r>
            <a:br>
              <a:rPr lang="en-US" dirty="0"/>
            </a:br>
            <a:r>
              <a:rPr lang="fi-FI" dirty="0"/>
              <a:t>Melia Hanoi Hotel in Hanoi, Vietnam</a:t>
            </a:r>
            <a:br>
              <a:rPr dirty="0"/>
            </a:br>
            <a:r>
              <a:rPr sz="1200" dirty="0"/>
              <a:t>Read more at</a:t>
            </a:r>
            <a:r>
              <a:rPr lang="en-US" sz="1200" dirty="0"/>
              <a:t> </a:t>
            </a:r>
            <a:r>
              <a:rPr lang="en-US" sz="1200" dirty="0">
                <a:hlinkClick r:id="rId3" action="ppaction://hlinkfile"/>
              </a:rPr>
              <a:t>Trade Finance in the Mekong Region</a:t>
            </a:r>
            <a:endParaRPr sz="1100" b="1" u="sng" dirty="0">
              <a:solidFill>
                <a:schemeClr val="accent3"/>
              </a:solidFill>
              <a:uFill>
                <a:solidFill>
                  <a:schemeClr val="accent3"/>
                </a:solidFill>
              </a:uFill>
              <a:hlinkClick r:id="rId4"/>
            </a:endParaRPr>
          </a:p>
        </p:txBody>
      </p:sp>
      <p:pic>
        <p:nvPicPr>
          <p:cNvPr id="146" name="Picture 11" descr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9671" y="3496798"/>
            <a:ext cx="4676502" cy="1154082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Title 1"/>
          <p:cNvSpPr txBox="1"/>
          <p:nvPr/>
        </p:nvSpPr>
        <p:spPr>
          <a:xfrm>
            <a:off x="-9248" y="5461985"/>
            <a:ext cx="11170346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defTabSz="913520">
              <a:tabLst>
                <a:tab pos="266700" algn="l"/>
              </a:tabLst>
              <a:defRPr sz="3600" b="1">
                <a:solidFill>
                  <a:srgbClr val="FFFFFF"/>
                </a:solidFill>
              </a:defRPr>
            </a:lvl1pPr>
          </a:lstStyle>
          <a:p>
            <a:pPr marL="0" marR="0" lvl="0" indent="0" algn="l" defTabSz="91352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66700" algn="l"/>
              </a:tabLst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Dissemination Event &amp; Supply Chain Finance Workshop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319E-EDCC-40FD-BEED-F3C36CA2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378" y="320675"/>
            <a:ext cx="11407487" cy="1325563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chemeClr val="bg1"/>
                </a:solidFill>
              </a:rPr>
              <a:t>Overview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3A431C-7C0D-4753-97A4-05F9FC40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3986373" cy="17260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900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D75C56-5A60-4E0E-BC4B-C9F7B93B79A1}"/>
              </a:ext>
            </a:extLst>
          </p:cNvPr>
          <p:cNvSpPr/>
          <p:nvPr/>
        </p:nvSpPr>
        <p:spPr>
          <a:xfrm>
            <a:off x="0" y="0"/>
            <a:ext cx="12192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A6CA7B-4695-4EC8-AED5-BE71ADA7EF4E}"/>
              </a:ext>
            </a:extLst>
          </p:cNvPr>
          <p:cNvSpPr txBox="1"/>
          <p:nvPr/>
        </p:nvSpPr>
        <p:spPr>
          <a:xfrm>
            <a:off x="2639539" y="12114"/>
            <a:ext cx="6911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PROGRAM – 22-Feb-2024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Melia Hanoi Hotel in Hanoi, Vietnam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E5FAD-BF42-4D15-94B8-D8918CAD0F6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15" b="41927"/>
          <a:stretch/>
        </p:blipFill>
        <p:spPr>
          <a:xfrm>
            <a:off x="0" y="13593"/>
            <a:ext cx="2834094" cy="548640"/>
          </a:xfrm>
          <a:prstGeom prst="rect">
            <a:avLst/>
          </a:prstGeom>
        </p:spPr>
      </p:pic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BEBAA29-D890-49DA-8405-D8AFD4DA1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96882"/>
              </p:ext>
            </p:extLst>
          </p:nvPr>
        </p:nvGraphicFramePr>
        <p:xfrm>
          <a:off x="0" y="670561"/>
          <a:ext cx="12192000" cy="597997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86809">
                  <a:extLst>
                    <a:ext uri="{9D8B030D-6E8A-4147-A177-3AD203B41FA5}">
                      <a16:colId xmlns:a16="http://schemas.microsoft.com/office/drawing/2014/main" val="2928862963"/>
                    </a:ext>
                  </a:extLst>
                </a:gridCol>
                <a:gridCol w="3136605">
                  <a:extLst>
                    <a:ext uri="{9D8B030D-6E8A-4147-A177-3AD203B41FA5}">
                      <a16:colId xmlns:a16="http://schemas.microsoft.com/office/drawing/2014/main" val="928565274"/>
                    </a:ext>
                  </a:extLst>
                </a:gridCol>
                <a:gridCol w="5954233">
                  <a:extLst>
                    <a:ext uri="{9D8B030D-6E8A-4147-A177-3AD203B41FA5}">
                      <a16:colId xmlns:a16="http://schemas.microsoft.com/office/drawing/2014/main" val="2745049915"/>
                    </a:ext>
                  </a:extLst>
                </a:gridCol>
                <a:gridCol w="2314353">
                  <a:extLst>
                    <a:ext uri="{9D8B030D-6E8A-4147-A177-3AD203B41FA5}">
                      <a16:colId xmlns:a16="http://schemas.microsoft.com/office/drawing/2014/main" val="1152919664"/>
                    </a:ext>
                  </a:extLst>
                </a:gridCol>
              </a:tblGrid>
              <a:tr h="3291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Time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Session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Presenter/Moderator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dirty="0">
                          <a:solidFill>
                            <a:schemeClr val="bg1"/>
                          </a:solidFill>
                        </a:rPr>
                        <a:t>Target Audience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464906"/>
                  </a:ext>
                </a:extLst>
              </a:tr>
              <a:tr h="310837">
                <a:tc>
                  <a:txBody>
                    <a:bodyPr/>
                    <a:lstStyle/>
                    <a:p>
                      <a:r>
                        <a:rPr lang="es-AR" sz="1100" b="1" i="1" dirty="0">
                          <a:latin typeface="+mn-lt"/>
                        </a:rPr>
                        <a:t>8:30-9:30</a:t>
                      </a:r>
                      <a:endParaRPr lang="en-US" sz="1100" b="1" i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100" b="1" i="1" dirty="0" err="1">
                          <a:latin typeface="+mn-lt"/>
                        </a:rPr>
                        <a:t>Registration</a:t>
                      </a:r>
                      <a:r>
                        <a:rPr lang="es-AR" sz="1100" b="1" i="1" dirty="0">
                          <a:latin typeface="+mn-lt"/>
                        </a:rPr>
                        <a:t> of </a:t>
                      </a:r>
                      <a:r>
                        <a:rPr lang="es-AR" sz="1100" b="1" i="1" dirty="0" err="1">
                          <a:latin typeface="+mn-lt"/>
                        </a:rPr>
                        <a:t>participants</a:t>
                      </a:r>
                      <a:r>
                        <a:rPr lang="es-AR" sz="1100" b="1" i="1" dirty="0">
                          <a:latin typeface="+mn-lt"/>
                        </a:rPr>
                        <a:t> and </a:t>
                      </a:r>
                      <a:r>
                        <a:rPr lang="es-AR" sz="1100" b="1" i="1" dirty="0" err="1">
                          <a:latin typeface="+mn-lt"/>
                        </a:rPr>
                        <a:t>networking</a:t>
                      </a:r>
                      <a:endParaRPr lang="en-US" sz="1100" b="1" i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107521"/>
                  </a:ext>
                </a:extLst>
              </a:tr>
              <a:tr h="269779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+mn-lt"/>
                        </a:rPr>
                        <a:t>9:30-9:45</a:t>
                      </a:r>
                    </a:p>
                  </a:txBody>
                  <a:tcPr marL="45720" marR="45720" marT="18288" marB="1828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+mn-lt"/>
                        </a:rPr>
                        <a:t>Welcome remarks</a:t>
                      </a:r>
                    </a:p>
                  </a:txBody>
                  <a:tcPr marL="45720" marR="45720" marT="18288" marB="18288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Thomas Jacobs, IFC, Country Manager </a:t>
                      </a:r>
                    </a:p>
                  </a:txBody>
                  <a:tcPr marL="45720" marR="45720" marT="18288" marB="1828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18288" marB="1828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189501"/>
                  </a:ext>
                </a:extLst>
              </a:tr>
              <a:tr h="439115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+mn-lt"/>
                        </a:rPr>
                        <a:t>9:45-10:00</a:t>
                      </a:r>
                    </a:p>
                  </a:txBody>
                  <a:tcPr marL="45720" marR="45720" marT="18288" marB="18288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Words from organizers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45720" marR="45720" marT="18288" marB="18288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Nathalie Louat, IFC, Director, Global Trade &amp; Supply Chain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Auboin, WTO, Counsellor, Economic Research &amp; Statistics </a:t>
                      </a:r>
                    </a:p>
                  </a:txBody>
                  <a:tcPr marL="45720" marR="45720" marT="18288" marB="18288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participants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18288" marB="18288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9256282"/>
                  </a:ext>
                </a:extLst>
              </a:tr>
              <a:tr h="881246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+mn-lt"/>
                        </a:rPr>
                        <a:t>10:00-11:00</a:t>
                      </a:r>
                    </a:p>
                  </a:txBody>
                  <a:tcPr marL="45720" marR="45720" marT="18288" marB="182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100" b="1" dirty="0">
                          <a:effectLst/>
                        </a:rPr>
                        <a:t>Presentation of Trade Finance in the Mekong Region</a:t>
                      </a:r>
                      <a:endParaRPr lang="en-US" sz="11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</a:t>
                      </a:r>
                      <a:r>
                        <a:rPr lang="en-US" sz="1100" dirty="0">
                          <a:effectLst/>
                        </a:rPr>
                        <a:t>Auboin, WTO, Counsellor, Economic Research &amp; Statistics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Alexandros Ragoussis, IFC, Senior Economist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Trang Thu Tran, IFC, Senior Economist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Eddy </a:t>
                      </a:r>
                      <a:r>
                        <a:rPr lang="en-US" sz="1100" dirty="0" err="1">
                          <a:effectLst/>
                        </a:rPr>
                        <a:t>Bekkers</a:t>
                      </a:r>
                      <a:r>
                        <a:rPr lang="en-US" sz="1100" dirty="0">
                          <a:effectLst/>
                        </a:rPr>
                        <a:t>, WTO, Counsellor, Economic Research</a:t>
                      </a:r>
                    </a:p>
                  </a:txBody>
                  <a:tcPr marL="45720" marR="45720" marT="18288" marB="18288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100" dirty="0">
                          <a:latin typeface="+mn-lt"/>
                        </a:rPr>
                        <a:t>Trade Finance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dirty="0">
                          <a:latin typeface="+mn-lt"/>
                        </a:rPr>
                        <a:t>, </a:t>
                      </a:r>
                      <a:r>
                        <a:rPr lang="es-AR" sz="1100" dirty="0" err="1">
                          <a:latin typeface="+mn-lt"/>
                        </a:rPr>
                        <a:t>Supply</a:t>
                      </a:r>
                      <a:r>
                        <a:rPr lang="es-AR" sz="1100" dirty="0">
                          <a:latin typeface="+mn-lt"/>
                        </a:rPr>
                        <a:t> </a:t>
                      </a:r>
                      <a:r>
                        <a:rPr lang="es-AR" sz="1100" dirty="0" err="1">
                          <a:latin typeface="+mn-lt"/>
                        </a:rPr>
                        <a:t>Chain</a:t>
                      </a:r>
                      <a:r>
                        <a:rPr lang="es-AR" sz="1100" dirty="0">
                          <a:latin typeface="+mn-lt"/>
                        </a:rPr>
                        <a:t> Finance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dirty="0">
                          <a:latin typeface="+mn-lt"/>
                        </a:rPr>
                        <a:t>, </a:t>
                      </a:r>
                      <a:r>
                        <a:rPr lang="es-AR" sz="1100" dirty="0" err="1">
                          <a:latin typeface="+mn-lt"/>
                        </a:rPr>
                        <a:t>Corporate</a:t>
                      </a:r>
                      <a:r>
                        <a:rPr lang="es-AR" sz="1100" dirty="0">
                          <a:latin typeface="+mn-lt"/>
                        </a:rPr>
                        <a:t>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u="none" dirty="0">
                          <a:latin typeface="+mn-lt"/>
                        </a:rPr>
                        <a:t>,</a:t>
                      </a:r>
                      <a:r>
                        <a:rPr lang="es-AR" sz="1100" u="none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u="none" dirty="0">
                          <a:solidFill>
                            <a:schemeClr val="tx1"/>
                          </a:solidFill>
                        </a:rPr>
                        <a:t>Trade Sales Unit/Front Office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, Trade Operations, Relationship Managers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100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214315"/>
                  </a:ext>
                </a:extLst>
              </a:tr>
              <a:tr h="310837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latin typeface="+mn-lt"/>
                        </a:rPr>
                        <a:t>11:00-11:30</a:t>
                      </a: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Coffee Break</a:t>
                      </a: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i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i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605459"/>
                  </a:ext>
                </a:extLst>
              </a:tr>
              <a:tr h="17760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11:30-13:00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Panel /Trade Finance Policy Discussion</a:t>
                      </a:r>
                    </a:p>
                    <a:p>
                      <a:pPr algn="l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(public and private sector)</a:t>
                      </a: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Moderator: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Nathalie Louat, IFC, Director, Global Trade &amp; Supply Chain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effectLst/>
                      </a:endParaRPr>
                    </a:p>
                    <a:p>
                      <a:pPr lvl="0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Potential Panelists: </a:t>
                      </a:r>
                    </a:p>
                    <a:p>
                      <a:pPr lvl="0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Ms. Giang- General Director Department of Credit for Economic Sectors, State Bank of Vietnam</a:t>
                      </a:r>
                    </a:p>
                    <a:p>
                      <a:pPr lvl="0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Phu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Vietnam Trade Promotion Agency Director General, MOIT</a:t>
                      </a:r>
                    </a:p>
                    <a:p>
                      <a:pPr lvl="0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 Hung- Secretary General, Vietnam Banking Association</a:t>
                      </a:r>
                    </a:p>
                    <a:p>
                      <a:pPr lvl="0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Mr. Lam- BIDV CEO, Largest trade finance market share bank</a:t>
                      </a:r>
                    </a:p>
                    <a:p>
                      <a:pPr lvl="0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Ms. Ha- SHB CEO, newly onboarded bank under our GTFP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</a:t>
                      </a:r>
                      <a:r>
                        <a:rPr lang="en-US" sz="1100" dirty="0">
                          <a:effectLst/>
                        </a:rPr>
                        <a:t>Auboin, WTO, Counsellor, Economic Research &amp; Statistics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100" dirty="0">
                          <a:latin typeface="+mn-lt"/>
                        </a:rPr>
                        <a:t>Trade Finance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dirty="0">
                          <a:latin typeface="+mn-lt"/>
                        </a:rPr>
                        <a:t>, </a:t>
                      </a:r>
                      <a:r>
                        <a:rPr lang="es-AR" sz="1100" dirty="0" err="1">
                          <a:latin typeface="+mn-lt"/>
                        </a:rPr>
                        <a:t>Supply</a:t>
                      </a:r>
                      <a:r>
                        <a:rPr lang="es-AR" sz="1100" dirty="0">
                          <a:latin typeface="+mn-lt"/>
                        </a:rPr>
                        <a:t> </a:t>
                      </a:r>
                      <a:r>
                        <a:rPr lang="es-AR" sz="1100" dirty="0" err="1">
                          <a:latin typeface="+mn-lt"/>
                        </a:rPr>
                        <a:t>Chain</a:t>
                      </a:r>
                      <a:r>
                        <a:rPr lang="es-AR" sz="1100" dirty="0">
                          <a:latin typeface="+mn-lt"/>
                        </a:rPr>
                        <a:t> Finance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dirty="0">
                          <a:latin typeface="+mn-lt"/>
                        </a:rPr>
                        <a:t>, </a:t>
                      </a:r>
                      <a:r>
                        <a:rPr lang="es-AR" sz="1100" dirty="0" err="1">
                          <a:latin typeface="+mn-lt"/>
                        </a:rPr>
                        <a:t>Corporate</a:t>
                      </a:r>
                      <a:r>
                        <a:rPr lang="es-AR" sz="1100" dirty="0">
                          <a:latin typeface="+mn-lt"/>
                        </a:rPr>
                        <a:t>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u="none" dirty="0">
                          <a:latin typeface="+mn-lt"/>
                        </a:rPr>
                        <a:t>,</a:t>
                      </a:r>
                      <a:r>
                        <a:rPr lang="es-AR" sz="1100" u="none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u="none" dirty="0">
                          <a:solidFill>
                            <a:schemeClr val="tx1"/>
                          </a:solidFill>
                        </a:rPr>
                        <a:t>Trade Sales Unit/Front Office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, Trade Operations, Relationship Managers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73315"/>
                  </a:ext>
                </a:extLst>
              </a:tr>
              <a:tr h="205727">
                <a:tc>
                  <a:txBody>
                    <a:bodyPr/>
                    <a:lstStyle/>
                    <a:p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13:00-13:30</a:t>
                      </a: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Lunch</a:t>
                      </a: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42563"/>
                  </a:ext>
                </a:extLst>
              </a:tr>
              <a:tr h="932422">
                <a:tc>
                  <a:txBody>
                    <a:bodyPr/>
                    <a:lstStyle/>
                    <a:p>
                      <a:r>
                        <a:rPr lang="es-AR" sz="1100" b="1" dirty="0">
                          <a:latin typeface="+mn-lt"/>
                        </a:rPr>
                        <a:t>13:30-16:30</a:t>
                      </a:r>
                      <a:endParaRPr lang="en-US" sz="1100" b="1" dirty="0"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Supply Chain Finance Training and Discussion 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-Deal Samples</a:t>
                      </a: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Rajesh Mehra, IFC, Senior Operations Officer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Shingo Kodama, IFC, Operations Officer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Akintunde Ogunmodede, IFC, Regional Trade Lead – East Asia Pacific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Susanne Kavelaar, IFC, Head, Trade Advisory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Alexei Timofti, WTO, Trade Specialist</a:t>
                      </a: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100" dirty="0">
                          <a:latin typeface="+mn-lt"/>
                        </a:rPr>
                        <a:t>Trade Finance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dirty="0">
                          <a:latin typeface="+mn-lt"/>
                        </a:rPr>
                        <a:t>, </a:t>
                      </a:r>
                      <a:r>
                        <a:rPr lang="es-AR" sz="1100" dirty="0" err="1">
                          <a:latin typeface="+mn-lt"/>
                        </a:rPr>
                        <a:t>Supply</a:t>
                      </a:r>
                      <a:r>
                        <a:rPr lang="es-AR" sz="1100" dirty="0">
                          <a:latin typeface="+mn-lt"/>
                        </a:rPr>
                        <a:t> </a:t>
                      </a:r>
                      <a:r>
                        <a:rPr lang="es-AR" sz="1100" dirty="0" err="1">
                          <a:latin typeface="+mn-lt"/>
                        </a:rPr>
                        <a:t>Chain</a:t>
                      </a:r>
                      <a:r>
                        <a:rPr lang="es-AR" sz="1100" dirty="0">
                          <a:latin typeface="+mn-lt"/>
                        </a:rPr>
                        <a:t> Finance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dirty="0">
                          <a:latin typeface="+mn-lt"/>
                        </a:rPr>
                        <a:t>, </a:t>
                      </a:r>
                      <a:r>
                        <a:rPr lang="es-AR" sz="1100" dirty="0" err="1">
                          <a:latin typeface="+mn-lt"/>
                        </a:rPr>
                        <a:t>Corporate</a:t>
                      </a:r>
                      <a:r>
                        <a:rPr lang="es-AR" sz="1100" dirty="0">
                          <a:latin typeface="+mn-lt"/>
                        </a:rPr>
                        <a:t> </a:t>
                      </a:r>
                      <a:r>
                        <a:rPr lang="es-AR" sz="1100" dirty="0" err="1">
                          <a:latin typeface="+mn-lt"/>
                        </a:rPr>
                        <a:t>Teams</a:t>
                      </a:r>
                      <a:r>
                        <a:rPr lang="es-AR" sz="1100" u="none" dirty="0">
                          <a:latin typeface="+mn-lt"/>
                        </a:rPr>
                        <a:t>,</a:t>
                      </a:r>
                      <a:r>
                        <a:rPr lang="es-AR" sz="1100" u="none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100" u="none" dirty="0">
                          <a:solidFill>
                            <a:schemeClr val="tx1"/>
                          </a:solidFill>
                        </a:rPr>
                        <a:t>Trade Sales Unit/Front Office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, Trade Operations, Relationship Managers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418546"/>
                  </a:ext>
                </a:extLst>
              </a:tr>
              <a:tr h="524862">
                <a:tc>
                  <a:txBody>
                    <a:bodyPr/>
                    <a:lstStyle/>
                    <a:p>
                      <a:r>
                        <a:rPr lang="en-US" sz="1100" b="1" dirty="0">
                          <a:latin typeface="+mn-lt"/>
                        </a:rPr>
                        <a:t>16:30-17:00</a:t>
                      </a: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Wrap Up, Survey &amp; Group Photo</a:t>
                      </a: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 </a:t>
                      </a:r>
                      <a:r>
                        <a:rPr lang="en-US" sz="1100" i="1" dirty="0">
                          <a:effectLst/>
                        </a:rPr>
                        <a:t>Auboin, WTO, Counsellor, Economic Research &amp; Statistics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Leopoldo </a:t>
                      </a:r>
                      <a:r>
                        <a:rPr lang="en-US" sz="1100" i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Sposato</a:t>
                      </a:r>
                      <a:r>
                        <a:rPr lang="en-US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IFC, Manager, Global Trade &amp; Supply Chain</a:t>
                      </a: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18288" marB="1828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24549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436F3024-9071-7575-9193-FD2BC6F9D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3439" y="40004"/>
            <a:ext cx="192405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487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L0091_CF 4x3">
  <a:themeElements>
    <a:clrScheme name="9L0091_CF 4x3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3E3FF"/>
      </a:accent1>
      <a:accent2>
        <a:srgbClr val="00AEEF"/>
      </a:accent2>
      <a:accent3>
        <a:srgbClr val="0070C0"/>
      </a:accent3>
      <a:accent4>
        <a:srgbClr val="002F54"/>
      </a:accent4>
      <a:accent5>
        <a:srgbClr val="FFC72C"/>
      </a:accent5>
      <a:accent6>
        <a:srgbClr val="808080"/>
      </a:accent6>
      <a:hlink>
        <a:srgbClr val="0000FF"/>
      </a:hlink>
      <a:folHlink>
        <a:srgbClr val="FF00FF"/>
      </a:folHlink>
    </a:clrScheme>
    <a:fontScheme name="9L0091_CF 4x3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9L0091_CF 4x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3928</TotalTime>
  <Words>398</Words>
  <Application>Microsoft Office PowerPoint</Application>
  <PresentationFormat>Widescreen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Trebuchet MS</vt:lpstr>
      <vt:lpstr>Office Theme</vt:lpstr>
      <vt:lpstr>9L0091_CF 4x3</vt:lpstr>
      <vt:lpstr>February 22-23, 2024 Melia Hanoi Hotel in Hanoi, Vietnam Read more at Trade Finance in the Mekong Region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OPERATIONAL &amp; COUNTERING TRADE- BASED MONEY LAUNDERING</dc:title>
  <dc:creator>Claudia Gutierrez Delgado</dc:creator>
  <cp:lastModifiedBy>Auboin, Marc</cp:lastModifiedBy>
  <cp:revision>48</cp:revision>
  <dcterms:created xsi:type="dcterms:W3CDTF">2021-04-27T10:01:42Z</dcterms:created>
  <dcterms:modified xsi:type="dcterms:W3CDTF">2024-06-02T16:28:38Z</dcterms:modified>
</cp:coreProperties>
</file>